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62" r:id="rId5"/>
    <p:sldId id="282" r:id="rId6"/>
    <p:sldId id="283" r:id="rId7"/>
    <p:sldId id="271" r:id="rId8"/>
    <p:sldId id="274" r:id="rId9"/>
    <p:sldId id="273" r:id="rId10"/>
    <p:sldId id="276" r:id="rId11"/>
    <p:sldId id="277" r:id="rId12"/>
    <p:sldId id="280" r:id="rId13"/>
    <p:sldId id="272" r:id="rId14"/>
    <p:sldId id="279" r:id="rId15"/>
    <p:sldId id="263" r:id="rId16"/>
    <p:sldId id="268" r:id="rId17"/>
    <p:sldId id="269" r:id="rId18"/>
    <p:sldId id="261" r:id="rId19"/>
    <p:sldId id="264" r:id="rId20"/>
    <p:sldId id="265" r:id="rId21"/>
    <p:sldId id="266" r:id="rId22"/>
    <p:sldId id="281" r:id="rId23"/>
    <p:sldId id="259" r:id="rId24"/>
    <p:sldId id="270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12F694D-4969-412C-8457-C2A8FDAD1C7C}">
          <p14:sldIdLst>
            <p14:sldId id="256"/>
          </p14:sldIdLst>
        </p14:section>
        <p14:section name="agenda" id="{97DF307A-4970-44B6-B428-CAB0DB4A0FC7}">
          <p14:sldIdLst>
            <p14:sldId id="257"/>
          </p14:sldIdLst>
        </p14:section>
        <p14:section name="introduction" id="{92D13EA9-A138-489D-87C0-260EDAF5823D}">
          <p14:sldIdLst>
            <p14:sldId id="260"/>
          </p14:sldIdLst>
        </p14:section>
        <p14:section name="algorithm" id="{3B66057D-7AF7-474A-ACF2-80A94DFE9BE6}">
          <p14:sldIdLst>
            <p14:sldId id="262"/>
            <p14:sldId id="282"/>
            <p14:sldId id="283"/>
            <p14:sldId id="271"/>
            <p14:sldId id="274"/>
            <p14:sldId id="273"/>
            <p14:sldId id="276"/>
            <p14:sldId id="277"/>
            <p14:sldId id="280"/>
            <p14:sldId id="272"/>
            <p14:sldId id="279"/>
          </p14:sldIdLst>
        </p14:section>
        <p14:section name="core codes" id="{E377E8C0-DD6C-4BBA-9BD5-763982842F33}">
          <p14:sldIdLst>
            <p14:sldId id="263"/>
            <p14:sldId id="268"/>
            <p14:sldId id="269"/>
          </p14:sldIdLst>
        </p14:section>
        <p14:section name="demo" id="{AC2ECD59-DA78-45C6-8E94-F723522A8251}">
          <p14:sldIdLst>
            <p14:sldId id="261"/>
            <p14:sldId id="264"/>
            <p14:sldId id="265"/>
            <p14:sldId id="266"/>
          </p14:sldIdLst>
        </p14:section>
        <p14:section name="handicap" id="{6357F8FE-CA30-4204-B91D-40AF6CC5B3EA}">
          <p14:sldIdLst>
            <p14:sldId id="281"/>
          </p14:sldIdLst>
        </p14:section>
        <p14:section name="reference" id="{610157B6-5C9B-4F7D-B89D-C6530C7AB635}">
          <p14:sldIdLst>
            <p14:sldId id="259"/>
            <p14:sldId id="270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84040" autoAdjust="0"/>
  </p:normalViewPr>
  <p:slideViewPr>
    <p:cSldViewPr snapToGrid="0">
      <p:cViewPr varScale="1">
        <p:scale>
          <a:sx n="72" d="100"/>
          <a:sy n="72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FD0ED-7BCA-4165-BDCC-C7BBE75E718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3D8EA9E-87BE-4815-B035-0379A6FE7576}">
      <dgm:prSet phldrT="[文本]"/>
      <dgm:spPr/>
      <dgm:t>
        <a:bodyPr/>
        <a:lstStyle/>
        <a:p>
          <a:r>
            <a:rPr lang="en-US" altLang="zh-CN" dirty="0"/>
            <a:t>Color space conversion – RGB to lab</a:t>
          </a:r>
          <a:endParaRPr lang="zh-CN" altLang="en-US" dirty="0"/>
        </a:p>
      </dgm:t>
    </dgm:pt>
    <dgm:pt modelId="{8C17CD91-07B9-43F0-AE35-09202FE9ADD0}" type="parTrans" cxnId="{BEEFCECF-9DD7-470D-868F-24243BA8EF95}">
      <dgm:prSet/>
      <dgm:spPr/>
      <dgm:t>
        <a:bodyPr/>
        <a:lstStyle/>
        <a:p>
          <a:endParaRPr lang="zh-CN" altLang="en-US"/>
        </a:p>
      </dgm:t>
    </dgm:pt>
    <dgm:pt modelId="{44FB5DEF-A4BD-4524-B8C6-483EEE197B79}" type="sibTrans" cxnId="{BEEFCECF-9DD7-470D-868F-24243BA8EF95}">
      <dgm:prSet/>
      <dgm:spPr/>
      <dgm:t>
        <a:bodyPr/>
        <a:lstStyle/>
        <a:p>
          <a:endParaRPr lang="zh-CN" altLang="en-US"/>
        </a:p>
      </dgm:t>
    </dgm:pt>
    <dgm:pt modelId="{E524E182-FA40-424E-A59A-7E0A6C8A814D}">
      <dgm:prSet phldrT="[文本]" custT="1"/>
      <dgm:spPr/>
      <dgm:t>
        <a:bodyPr/>
        <a:lstStyle/>
        <a:p>
          <a:r>
            <a:rPr lang="en-US" altLang="zh-CN" sz="2000" dirty="0"/>
            <a:t>Why?</a:t>
          </a:r>
          <a:endParaRPr lang="zh-CN" altLang="en-US" sz="2000" dirty="0"/>
        </a:p>
      </dgm:t>
    </dgm:pt>
    <dgm:pt modelId="{FC08555E-7BC1-45E4-AC18-EDFDDC24E587}" type="parTrans" cxnId="{05266230-8AAC-4A4E-9903-AD7D4DF1126C}">
      <dgm:prSet/>
      <dgm:spPr/>
      <dgm:t>
        <a:bodyPr/>
        <a:lstStyle/>
        <a:p>
          <a:endParaRPr lang="zh-CN" altLang="en-US"/>
        </a:p>
      </dgm:t>
    </dgm:pt>
    <dgm:pt modelId="{1C2CD17D-5AE3-448E-AE46-59506F6F2A46}" type="sibTrans" cxnId="{05266230-8AAC-4A4E-9903-AD7D4DF1126C}">
      <dgm:prSet/>
      <dgm:spPr/>
      <dgm:t>
        <a:bodyPr/>
        <a:lstStyle/>
        <a:p>
          <a:endParaRPr lang="zh-CN" altLang="en-US"/>
        </a:p>
      </dgm:t>
    </dgm:pt>
    <dgm:pt modelId="{989E627B-EAE4-48C4-9167-CE943AFF63AA}">
      <dgm:prSet phldrT="[文本]"/>
      <dgm:spPr/>
      <dgm:t>
        <a:bodyPr/>
        <a:lstStyle/>
        <a:p>
          <a:r>
            <a:rPr lang="en-US" altLang="zh-CN" dirty="0"/>
            <a:t>Color processing</a:t>
          </a:r>
          <a:endParaRPr lang="zh-CN" altLang="en-US" dirty="0"/>
        </a:p>
      </dgm:t>
    </dgm:pt>
    <dgm:pt modelId="{14D5C43C-D4EA-4EBA-845F-1DF1763741C6}" type="parTrans" cxnId="{41FC11F9-051B-4350-B750-BDD0D0BC9D2C}">
      <dgm:prSet/>
      <dgm:spPr/>
      <dgm:t>
        <a:bodyPr/>
        <a:lstStyle/>
        <a:p>
          <a:endParaRPr lang="zh-CN" altLang="en-US"/>
        </a:p>
      </dgm:t>
    </dgm:pt>
    <dgm:pt modelId="{8CC68B61-A230-4504-89BC-86B07A7401B3}" type="sibTrans" cxnId="{41FC11F9-051B-4350-B750-BDD0D0BC9D2C}">
      <dgm:prSet/>
      <dgm:spPr/>
      <dgm:t>
        <a:bodyPr/>
        <a:lstStyle/>
        <a:p>
          <a:endParaRPr lang="zh-CN" altLang="en-US"/>
        </a:p>
      </dgm:t>
    </dgm:pt>
    <dgm:pt modelId="{6DE2B411-EB8A-4047-8920-F6D1CF753C3E}">
      <dgm:prSet phldrT="[文本]" custT="1"/>
      <dgm:spPr/>
      <dgm:t>
        <a:bodyPr/>
        <a:lstStyle/>
        <a:p>
          <a:r>
            <a:rPr lang="en-US" altLang="zh-CN" sz="2000" dirty="0"/>
            <a:t>Using mean and standard deviation</a:t>
          </a:r>
          <a:endParaRPr lang="zh-CN" altLang="en-US" sz="2000" dirty="0"/>
        </a:p>
      </dgm:t>
    </dgm:pt>
    <dgm:pt modelId="{BCDEC422-0DB0-4D04-B6F1-3A2368CC8007}" type="parTrans" cxnId="{5435EE39-98B3-49F7-8578-13E56357DFD9}">
      <dgm:prSet/>
      <dgm:spPr/>
      <dgm:t>
        <a:bodyPr/>
        <a:lstStyle/>
        <a:p>
          <a:endParaRPr lang="zh-CN" altLang="en-US"/>
        </a:p>
      </dgm:t>
    </dgm:pt>
    <dgm:pt modelId="{5E58D812-B22A-492D-9C91-6F722746AF7D}" type="sibTrans" cxnId="{5435EE39-98B3-49F7-8578-13E56357DFD9}">
      <dgm:prSet/>
      <dgm:spPr/>
      <dgm:t>
        <a:bodyPr/>
        <a:lstStyle/>
        <a:p>
          <a:endParaRPr lang="zh-CN" altLang="en-US"/>
        </a:p>
      </dgm:t>
    </dgm:pt>
    <dgm:pt modelId="{0DFADD61-8137-43F1-BF1E-2B1896A7EAC7}">
      <dgm:prSet phldrT="[文本]"/>
      <dgm:spPr/>
      <dgm:t>
        <a:bodyPr/>
        <a:lstStyle/>
        <a:p>
          <a:r>
            <a:rPr lang="en-US" altLang="zh-CN" dirty="0"/>
            <a:t>Color space conversion – lab to RGB</a:t>
          </a:r>
          <a:endParaRPr lang="zh-CN" altLang="en-US" dirty="0"/>
        </a:p>
      </dgm:t>
    </dgm:pt>
    <dgm:pt modelId="{E1A854B1-3B07-4967-A734-252907FC84A7}" type="parTrans" cxnId="{FB0FA122-C516-4AD7-88EC-1E4841CB67EE}">
      <dgm:prSet/>
      <dgm:spPr/>
      <dgm:t>
        <a:bodyPr/>
        <a:lstStyle/>
        <a:p>
          <a:endParaRPr lang="zh-CN" altLang="en-US"/>
        </a:p>
      </dgm:t>
    </dgm:pt>
    <dgm:pt modelId="{B25DA087-271D-4941-BECF-A3759F587D6F}" type="sibTrans" cxnId="{FB0FA122-C516-4AD7-88EC-1E4841CB67EE}">
      <dgm:prSet/>
      <dgm:spPr/>
      <dgm:t>
        <a:bodyPr/>
        <a:lstStyle/>
        <a:p>
          <a:endParaRPr lang="zh-CN" altLang="en-US"/>
        </a:p>
      </dgm:t>
    </dgm:pt>
    <dgm:pt modelId="{4AEBD321-2AFD-4759-BE55-53633FC653CD}">
      <dgm:prSet phldrT="[文本]"/>
      <dgm:spPr/>
      <dgm:t>
        <a:bodyPr/>
        <a:lstStyle/>
        <a:p>
          <a:r>
            <a:rPr lang="en-US" altLang="zh-CN" dirty="0"/>
            <a:t>Why?</a:t>
          </a:r>
          <a:endParaRPr lang="zh-CN" altLang="en-US" dirty="0"/>
        </a:p>
      </dgm:t>
    </dgm:pt>
    <dgm:pt modelId="{F2E97E9A-3CEB-4D35-839F-5D642FC3DD5F}" type="parTrans" cxnId="{3BF7CB8E-B048-4640-BD8C-185E02C17F04}">
      <dgm:prSet/>
      <dgm:spPr/>
      <dgm:t>
        <a:bodyPr/>
        <a:lstStyle/>
        <a:p>
          <a:endParaRPr lang="zh-CN" altLang="en-US"/>
        </a:p>
      </dgm:t>
    </dgm:pt>
    <dgm:pt modelId="{F0FEDF68-CEDE-4F53-B848-A1746A54D936}" type="sibTrans" cxnId="{3BF7CB8E-B048-4640-BD8C-185E02C17F04}">
      <dgm:prSet/>
      <dgm:spPr/>
      <dgm:t>
        <a:bodyPr/>
        <a:lstStyle/>
        <a:p>
          <a:endParaRPr lang="zh-CN" altLang="en-US"/>
        </a:p>
      </dgm:t>
    </dgm:pt>
    <dgm:pt modelId="{7CAFFEC9-3AFC-4666-9ACB-69B3AAFB9502}">
      <dgm:prSet phldrT="[文本]" custT="1"/>
      <dgm:spPr/>
      <dgm:t>
        <a:bodyPr/>
        <a:lstStyle/>
        <a:p>
          <a:r>
            <a:rPr lang="en-US" altLang="zh-CN" sz="2000" dirty="0"/>
            <a:t>How?</a:t>
          </a:r>
          <a:endParaRPr lang="zh-CN" altLang="en-US" sz="2000" dirty="0"/>
        </a:p>
      </dgm:t>
    </dgm:pt>
    <dgm:pt modelId="{709DC46F-50CF-42C6-8A02-79B1463B24AC}" type="parTrans" cxnId="{3AB7B5D6-FAB5-4954-9854-61929925EB83}">
      <dgm:prSet/>
      <dgm:spPr/>
      <dgm:t>
        <a:bodyPr/>
        <a:lstStyle/>
        <a:p>
          <a:endParaRPr lang="zh-CN" altLang="en-US"/>
        </a:p>
      </dgm:t>
    </dgm:pt>
    <dgm:pt modelId="{124E7D12-4F0A-496A-B4EC-12689378E281}" type="sibTrans" cxnId="{3AB7B5D6-FAB5-4954-9854-61929925EB83}">
      <dgm:prSet/>
      <dgm:spPr/>
      <dgm:t>
        <a:bodyPr/>
        <a:lstStyle/>
        <a:p>
          <a:endParaRPr lang="zh-CN" altLang="en-US"/>
        </a:p>
      </dgm:t>
    </dgm:pt>
    <dgm:pt modelId="{5386D12E-3E1E-466C-827B-BABB6CA6D21F}">
      <dgm:prSet phldrT="[文本]"/>
      <dgm:spPr/>
      <dgm:t>
        <a:bodyPr/>
        <a:lstStyle/>
        <a:p>
          <a:r>
            <a:rPr lang="en-US" altLang="zh-CN" dirty="0"/>
            <a:t>How?</a:t>
          </a:r>
          <a:endParaRPr lang="zh-CN" altLang="en-US" dirty="0"/>
        </a:p>
      </dgm:t>
    </dgm:pt>
    <dgm:pt modelId="{290055D5-4535-498D-915F-77C2FF036344}" type="parTrans" cxnId="{7A388FA2-CE27-4185-9BA9-62E6893992C1}">
      <dgm:prSet/>
      <dgm:spPr/>
      <dgm:t>
        <a:bodyPr/>
        <a:lstStyle/>
        <a:p>
          <a:endParaRPr lang="zh-CN" altLang="en-US"/>
        </a:p>
      </dgm:t>
    </dgm:pt>
    <dgm:pt modelId="{694CC517-6DD4-467E-842B-17D0A2C8E475}" type="sibTrans" cxnId="{7A388FA2-CE27-4185-9BA9-62E6893992C1}">
      <dgm:prSet/>
      <dgm:spPr/>
      <dgm:t>
        <a:bodyPr/>
        <a:lstStyle/>
        <a:p>
          <a:endParaRPr lang="zh-CN" altLang="en-US"/>
        </a:p>
      </dgm:t>
    </dgm:pt>
    <dgm:pt modelId="{CEB65167-02A8-4086-BC78-3238C67BF9E8}">
      <dgm:prSet phldrT="[文本]"/>
      <dgm:spPr/>
      <dgm:t>
        <a:bodyPr/>
        <a:lstStyle/>
        <a:p>
          <a:endParaRPr lang="zh-CN" altLang="en-US" sz="1200" dirty="0"/>
        </a:p>
      </dgm:t>
    </dgm:pt>
    <dgm:pt modelId="{E2A31DA2-5421-416C-8410-C8DA5B1D99EE}" type="parTrans" cxnId="{34DF5436-4782-4AEC-A614-A361FFEAC34F}">
      <dgm:prSet/>
      <dgm:spPr/>
      <dgm:t>
        <a:bodyPr/>
        <a:lstStyle/>
        <a:p>
          <a:endParaRPr lang="zh-CN" altLang="en-US"/>
        </a:p>
      </dgm:t>
    </dgm:pt>
    <dgm:pt modelId="{9F4F154A-3072-4B1A-94DB-64D8622313C2}" type="sibTrans" cxnId="{34DF5436-4782-4AEC-A614-A361FFEAC34F}">
      <dgm:prSet/>
      <dgm:spPr/>
      <dgm:t>
        <a:bodyPr/>
        <a:lstStyle/>
        <a:p>
          <a:endParaRPr lang="zh-CN" altLang="en-US"/>
        </a:p>
      </dgm:t>
    </dgm:pt>
    <dgm:pt modelId="{8A3BBDB4-1449-4615-84EA-5E93DB2AFD75}" type="pres">
      <dgm:prSet presAssocID="{7FDFD0ED-7BCA-4165-BDCC-C7BBE75E7186}" presName="rootnode" presStyleCnt="0">
        <dgm:presLayoutVars>
          <dgm:chMax/>
          <dgm:chPref/>
          <dgm:dir/>
          <dgm:animLvl val="lvl"/>
        </dgm:presLayoutVars>
      </dgm:prSet>
      <dgm:spPr/>
    </dgm:pt>
    <dgm:pt modelId="{63918222-1C6A-41B0-B66E-9DD6344BC026}" type="pres">
      <dgm:prSet presAssocID="{13D8EA9E-87BE-4815-B035-0379A6FE7576}" presName="composite" presStyleCnt="0"/>
      <dgm:spPr/>
    </dgm:pt>
    <dgm:pt modelId="{1BA0E11F-3013-4B9F-9523-BE0C1BD66A5B}" type="pres">
      <dgm:prSet presAssocID="{13D8EA9E-87BE-4815-B035-0379A6FE7576}" presName="bentUpArrow1" presStyleLbl="alignImgPlace1" presStyleIdx="0" presStyleCnt="2"/>
      <dgm:spPr/>
    </dgm:pt>
    <dgm:pt modelId="{90635443-2547-4FA2-8C30-E47835119570}" type="pres">
      <dgm:prSet presAssocID="{13D8EA9E-87BE-4815-B035-0379A6FE757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7FE75A9-4331-4EDC-949E-8DB3DEDF7D03}" type="pres">
      <dgm:prSet presAssocID="{13D8EA9E-87BE-4815-B035-0379A6FE7576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6A8E877-4BB7-48E2-B13D-5C44F821738F}" type="pres">
      <dgm:prSet presAssocID="{44FB5DEF-A4BD-4524-B8C6-483EEE197B79}" presName="sibTrans" presStyleCnt="0"/>
      <dgm:spPr/>
    </dgm:pt>
    <dgm:pt modelId="{D8922F22-78CC-4431-B4CC-8CEB7B074E10}" type="pres">
      <dgm:prSet presAssocID="{989E627B-EAE4-48C4-9167-CE943AFF63AA}" presName="composite" presStyleCnt="0"/>
      <dgm:spPr/>
    </dgm:pt>
    <dgm:pt modelId="{95759788-4D69-48F8-8B2A-5F6E8DC58D11}" type="pres">
      <dgm:prSet presAssocID="{989E627B-EAE4-48C4-9167-CE943AFF63AA}" presName="bentUpArrow1" presStyleLbl="alignImgPlace1" presStyleIdx="1" presStyleCnt="2"/>
      <dgm:spPr/>
    </dgm:pt>
    <dgm:pt modelId="{229E08C3-288B-4FB8-A853-9A57A40167F9}" type="pres">
      <dgm:prSet presAssocID="{989E627B-EAE4-48C4-9167-CE943AFF63A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F95F44F-4FA4-4FCC-BB8E-DC95F857D1A8}" type="pres">
      <dgm:prSet presAssocID="{989E627B-EAE4-48C4-9167-CE943AFF63AA}" presName="ChildText" presStyleLbl="revTx" presStyleIdx="1" presStyleCnt="3" custAng="0" custScaleX="288609" custLinFactX="7252" custLinFactNeighborX="100000" custLinFactNeighborY="1023">
        <dgm:presLayoutVars>
          <dgm:chMax val="0"/>
          <dgm:chPref val="0"/>
          <dgm:bulletEnabled val="1"/>
        </dgm:presLayoutVars>
      </dgm:prSet>
      <dgm:spPr/>
    </dgm:pt>
    <dgm:pt modelId="{A8555878-5C32-430D-AB65-D2C07F4D7985}" type="pres">
      <dgm:prSet presAssocID="{8CC68B61-A230-4504-89BC-86B07A7401B3}" presName="sibTrans" presStyleCnt="0"/>
      <dgm:spPr/>
    </dgm:pt>
    <dgm:pt modelId="{0CC7CAFE-F1CA-4EB1-A5D4-B30871E24599}" type="pres">
      <dgm:prSet presAssocID="{0DFADD61-8137-43F1-BF1E-2B1896A7EAC7}" presName="composite" presStyleCnt="0"/>
      <dgm:spPr/>
    </dgm:pt>
    <dgm:pt modelId="{80310E7E-A0FC-4857-92BF-652CF9AB2713}" type="pres">
      <dgm:prSet presAssocID="{0DFADD61-8137-43F1-BF1E-2B1896A7EA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F755A036-2AEC-4E9B-9958-10ECEBF8DF59}" type="pres">
      <dgm:prSet presAssocID="{0DFADD61-8137-43F1-BF1E-2B1896A7EA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F17D012-9317-40DA-9E25-05AEC6A15753}" type="presOf" srcId="{7FDFD0ED-7BCA-4165-BDCC-C7BBE75E7186}" destId="{8A3BBDB4-1449-4615-84EA-5E93DB2AFD75}" srcOrd="0" destOrd="0" presId="urn:microsoft.com/office/officeart/2005/8/layout/StepDownProcess"/>
    <dgm:cxn modelId="{1B79221F-5562-4129-82F7-0634A009FAC2}" type="presOf" srcId="{6DE2B411-EB8A-4047-8920-F6D1CF753C3E}" destId="{CF95F44F-4FA4-4FCC-BB8E-DC95F857D1A8}" srcOrd="0" destOrd="0" presId="urn:microsoft.com/office/officeart/2005/8/layout/StepDownProcess"/>
    <dgm:cxn modelId="{FB0FA122-C516-4AD7-88EC-1E4841CB67EE}" srcId="{7FDFD0ED-7BCA-4165-BDCC-C7BBE75E7186}" destId="{0DFADD61-8137-43F1-BF1E-2B1896A7EAC7}" srcOrd="2" destOrd="0" parTransId="{E1A854B1-3B07-4967-A734-252907FC84A7}" sibTransId="{B25DA087-271D-4941-BECF-A3759F587D6F}"/>
    <dgm:cxn modelId="{05266230-8AAC-4A4E-9903-AD7D4DF1126C}" srcId="{13D8EA9E-87BE-4815-B035-0379A6FE7576}" destId="{E524E182-FA40-424E-A59A-7E0A6C8A814D}" srcOrd="0" destOrd="0" parTransId="{FC08555E-7BC1-45E4-AC18-EDFDDC24E587}" sibTransId="{1C2CD17D-5AE3-448E-AE46-59506F6F2A46}"/>
    <dgm:cxn modelId="{34DF5436-4782-4AEC-A614-A361FFEAC34F}" srcId="{989E627B-EAE4-48C4-9167-CE943AFF63AA}" destId="{CEB65167-02A8-4086-BC78-3238C67BF9E8}" srcOrd="1" destOrd="0" parTransId="{E2A31DA2-5421-416C-8410-C8DA5B1D99EE}" sibTransId="{9F4F154A-3072-4B1A-94DB-64D8622313C2}"/>
    <dgm:cxn modelId="{5435EE39-98B3-49F7-8578-13E56357DFD9}" srcId="{989E627B-EAE4-48C4-9167-CE943AFF63AA}" destId="{6DE2B411-EB8A-4047-8920-F6D1CF753C3E}" srcOrd="0" destOrd="0" parTransId="{BCDEC422-0DB0-4D04-B6F1-3A2368CC8007}" sibTransId="{5E58D812-B22A-492D-9C91-6F722746AF7D}"/>
    <dgm:cxn modelId="{88645C40-23D3-4AE0-AF82-D7F7546BEF2E}" type="presOf" srcId="{7CAFFEC9-3AFC-4666-9ACB-69B3AAFB9502}" destId="{87FE75A9-4331-4EDC-949E-8DB3DEDF7D03}" srcOrd="0" destOrd="1" presId="urn:microsoft.com/office/officeart/2005/8/layout/StepDownProcess"/>
    <dgm:cxn modelId="{8B239253-5928-46E8-BB7D-04DDBA49A1C8}" type="presOf" srcId="{13D8EA9E-87BE-4815-B035-0379A6FE7576}" destId="{90635443-2547-4FA2-8C30-E47835119570}" srcOrd="0" destOrd="0" presId="urn:microsoft.com/office/officeart/2005/8/layout/StepDownProcess"/>
    <dgm:cxn modelId="{2809C484-7491-4177-9C3C-13D43C859091}" type="presOf" srcId="{5386D12E-3E1E-466C-827B-BABB6CA6D21F}" destId="{F755A036-2AEC-4E9B-9958-10ECEBF8DF59}" srcOrd="0" destOrd="1" presId="urn:microsoft.com/office/officeart/2005/8/layout/StepDownProcess"/>
    <dgm:cxn modelId="{3BF7CB8E-B048-4640-BD8C-185E02C17F04}" srcId="{0DFADD61-8137-43F1-BF1E-2B1896A7EAC7}" destId="{4AEBD321-2AFD-4759-BE55-53633FC653CD}" srcOrd="0" destOrd="0" parTransId="{F2E97E9A-3CEB-4D35-839F-5D642FC3DD5F}" sibTransId="{F0FEDF68-CEDE-4F53-B848-A1746A54D936}"/>
    <dgm:cxn modelId="{7A388FA2-CE27-4185-9BA9-62E6893992C1}" srcId="{0DFADD61-8137-43F1-BF1E-2B1896A7EAC7}" destId="{5386D12E-3E1E-466C-827B-BABB6CA6D21F}" srcOrd="1" destOrd="0" parTransId="{290055D5-4535-498D-915F-77C2FF036344}" sibTransId="{694CC517-6DD4-467E-842B-17D0A2C8E475}"/>
    <dgm:cxn modelId="{61F937B0-D157-4162-9A08-BA91938D123D}" type="presOf" srcId="{4AEBD321-2AFD-4759-BE55-53633FC653CD}" destId="{F755A036-2AEC-4E9B-9958-10ECEBF8DF59}" srcOrd="0" destOrd="0" presId="urn:microsoft.com/office/officeart/2005/8/layout/StepDownProcess"/>
    <dgm:cxn modelId="{842F35CE-A205-4A9B-9C2A-FF3E403ADE0C}" type="presOf" srcId="{0DFADD61-8137-43F1-BF1E-2B1896A7EAC7}" destId="{80310E7E-A0FC-4857-92BF-652CF9AB2713}" srcOrd="0" destOrd="0" presId="urn:microsoft.com/office/officeart/2005/8/layout/StepDownProcess"/>
    <dgm:cxn modelId="{BEEFCECF-9DD7-470D-868F-24243BA8EF95}" srcId="{7FDFD0ED-7BCA-4165-BDCC-C7BBE75E7186}" destId="{13D8EA9E-87BE-4815-B035-0379A6FE7576}" srcOrd="0" destOrd="0" parTransId="{8C17CD91-07B9-43F0-AE35-09202FE9ADD0}" sibTransId="{44FB5DEF-A4BD-4524-B8C6-483EEE197B79}"/>
    <dgm:cxn modelId="{3AB7B5D6-FAB5-4954-9854-61929925EB83}" srcId="{13D8EA9E-87BE-4815-B035-0379A6FE7576}" destId="{7CAFFEC9-3AFC-4666-9ACB-69B3AAFB9502}" srcOrd="1" destOrd="0" parTransId="{709DC46F-50CF-42C6-8A02-79B1463B24AC}" sibTransId="{124E7D12-4F0A-496A-B4EC-12689378E281}"/>
    <dgm:cxn modelId="{946724DA-3BE5-4E58-B272-53AE822E5B68}" type="presOf" srcId="{989E627B-EAE4-48C4-9167-CE943AFF63AA}" destId="{229E08C3-288B-4FB8-A853-9A57A40167F9}" srcOrd="0" destOrd="0" presId="urn:microsoft.com/office/officeart/2005/8/layout/StepDownProcess"/>
    <dgm:cxn modelId="{41FC11F9-051B-4350-B750-BDD0D0BC9D2C}" srcId="{7FDFD0ED-7BCA-4165-BDCC-C7BBE75E7186}" destId="{989E627B-EAE4-48C4-9167-CE943AFF63AA}" srcOrd="1" destOrd="0" parTransId="{14D5C43C-D4EA-4EBA-845F-1DF1763741C6}" sibTransId="{8CC68B61-A230-4504-89BC-86B07A7401B3}"/>
    <dgm:cxn modelId="{29EFCBFB-EEC1-486A-9512-06CF0FB535DA}" type="presOf" srcId="{CEB65167-02A8-4086-BC78-3238C67BF9E8}" destId="{CF95F44F-4FA4-4FCC-BB8E-DC95F857D1A8}" srcOrd="0" destOrd="1" presId="urn:microsoft.com/office/officeart/2005/8/layout/StepDownProcess"/>
    <dgm:cxn modelId="{2809FCFC-1675-4A4F-90F4-F17721B39187}" type="presOf" srcId="{E524E182-FA40-424E-A59A-7E0A6C8A814D}" destId="{87FE75A9-4331-4EDC-949E-8DB3DEDF7D03}" srcOrd="0" destOrd="0" presId="urn:microsoft.com/office/officeart/2005/8/layout/StepDownProcess"/>
    <dgm:cxn modelId="{095AE4D8-C64F-45FE-AD1B-BEDB05DAE3A5}" type="presParOf" srcId="{8A3BBDB4-1449-4615-84EA-5E93DB2AFD75}" destId="{63918222-1C6A-41B0-B66E-9DD6344BC026}" srcOrd="0" destOrd="0" presId="urn:microsoft.com/office/officeart/2005/8/layout/StepDownProcess"/>
    <dgm:cxn modelId="{ECB6B00D-5B48-412F-81CA-FE34FC9117DF}" type="presParOf" srcId="{63918222-1C6A-41B0-B66E-9DD6344BC026}" destId="{1BA0E11F-3013-4B9F-9523-BE0C1BD66A5B}" srcOrd="0" destOrd="0" presId="urn:microsoft.com/office/officeart/2005/8/layout/StepDownProcess"/>
    <dgm:cxn modelId="{03DA6E41-EA8A-40AF-8AB2-DFC8B839AEB6}" type="presParOf" srcId="{63918222-1C6A-41B0-B66E-9DD6344BC026}" destId="{90635443-2547-4FA2-8C30-E47835119570}" srcOrd="1" destOrd="0" presId="urn:microsoft.com/office/officeart/2005/8/layout/StepDownProcess"/>
    <dgm:cxn modelId="{50457D75-033E-46C8-AC91-CF26BE0B5A98}" type="presParOf" srcId="{63918222-1C6A-41B0-B66E-9DD6344BC026}" destId="{87FE75A9-4331-4EDC-949E-8DB3DEDF7D03}" srcOrd="2" destOrd="0" presId="urn:microsoft.com/office/officeart/2005/8/layout/StepDownProcess"/>
    <dgm:cxn modelId="{C84074E9-1B84-4521-82BF-F1443D983D02}" type="presParOf" srcId="{8A3BBDB4-1449-4615-84EA-5E93DB2AFD75}" destId="{06A8E877-4BB7-48E2-B13D-5C44F821738F}" srcOrd="1" destOrd="0" presId="urn:microsoft.com/office/officeart/2005/8/layout/StepDownProcess"/>
    <dgm:cxn modelId="{1865C7AD-2BE7-4C37-BB9C-923341B8EAC4}" type="presParOf" srcId="{8A3BBDB4-1449-4615-84EA-5E93DB2AFD75}" destId="{D8922F22-78CC-4431-B4CC-8CEB7B074E10}" srcOrd="2" destOrd="0" presId="urn:microsoft.com/office/officeart/2005/8/layout/StepDownProcess"/>
    <dgm:cxn modelId="{78030EE9-0C01-4C2A-B09E-BEE656F5746F}" type="presParOf" srcId="{D8922F22-78CC-4431-B4CC-8CEB7B074E10}" destId="{95759788-4D69-48F8-8B2A-5F6E8DC58D11}" srcOrd="0" destOrd="0" presId="urn:microsoft.com/office/officeart/2005/8/layout/StepDownProcess"/>
    <dgm:cxn modelId="{1194B47B-E0F4-4D74-A015-5DE781FA35BC}" type="presParOf" srcId="{D8922F22-78CC-4431-B4CC-8CEB7B074E10}" destId="{229E08C3-288B-4FB8-A853-9A57A40167F9}" srcOrd="1" destOrd="0" presId="urn:microsoft.com/office/officeart/2005/8/layout/StepDownProcess"/>
    <dgm:cxn modelId="{58CFA7CA-929E-4278-BF90-AB9EF929ADE6}" type="presParOf" srcId="{D8922F22-78CC-4431-B4CC-8CEB7B074E10}" destId="{CF95F44F-4FA4-4FCC-BB8E-DC95F857D1A8}" srcOrd="2" destOrd="0" presId="urn:microsoft.com/office/officeart/2005/8/layout/StepDownProcess"/>
    <dgm:cxn modelId="{52445EBB-44FA-4414-ACF2-C8F828634D76}" type="presParOf" srcId="{8A3BBDB4-1449-4615-84EA-5E93DB2AFD75}" destId="{A8555878-5C32-430D-AB65-D2C07F4D7985}" srcOrd="3" destOrd="0" presId="urn:microsoft.com/office/officeart/2005/8/layout/StepDownProcess"/>
    <dgm:cxn modelId="{995B1CFD-7972-44AD-BBC3-3D9084C0ADAA}" type="presParOf" srcId="{8A3BBDB4-1449-4615-84EA-5E93DB2AFD75}" destId="{0CC7CAFE-F1CA-4EB1-A5D4-B30871E24599}" srcOrd="4" destOrd="0" presId="urn:microsoft.com/office/officeart/2005/8/layout/StepDownProcess"/>
    <dgm:cxn modelId="{6A41D64D-0EAC-474A-B25B-E7F8EF62AF7B}" type="presParOf" srcId="{0CC7CAFE-F1CA-4EB1-A5D4-B30871E24599}" destId="{80310E7E-A0FC-4857-92BF-652CF9AB2713}" srcOrd="0" destOrd="0" presId="urn:microsoft.com/office/officeart/2005/8/layout/StepDownProcess"/>
    <dgm:cxn modelId="{B53E84AA-6344-46A6-B9BE-72E6C92BAAE1}" type="presParOf" srcId="{0CC7CAFE-F1CA-4EB1-A5D4-B30871E24599}" destId="{F755A036-2AEC-4E9B-9958-10ECEBF8DF5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0E11F-3013-4B9F-9523-BE0C1BD66A5B}">
      <dsp:nvSpPr>
        <dsp:cNvPr id="0" name=""/>
        <dsp:cNvSpPr/>
      </dsp:nvSpPr>
      <dsp:spPr>
        <a:xfrm rot="5400000">
          <a:off x="1671331" y="1225872"/>
          <a:ext cx="1084178" cy="12342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35443-2547-4FA2-8C30-E47835119570}">
      <dsp:nvSpPr>
        <dsp:cNvPr id="0" name=""/>
        <dsp:cNvSpPr/>
      </dsp:nvSpPr>
      <dsp:spPr>
        <a:xfrm>
          <a:off x="1384090" y="24038"/>
          <a:ext cx="1825118" cy="12775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Color space conversion – RGB to lab</a:t>
          </a:r>
          <a:endParaRPr lang="zh-CN" altLang="en-US" sz="2000" kern="1200" dirty="0"/>
        </a:p>
      </dsp:txBody>
      <dsp:txXfrm>
        <a:off x="1446465" y="86413"/>
        <a:ext cx="1700368" cy="1152773"/>
      </dsp:txXfrm>
    </dsp:sp>
    <dsp:sp modelId="{87FE75A9-4331-4EDC-949E-8DB3DEDF7D03}">
      <dsp:nvSpPr>
        <dsp:cNvPr id="0" name=""/>
        <dsp:cNvSpPr/>
      </dsp:nvSpPr>
      <dsp:spPr>
        <a:xfrm>
          <a:off x="3209208" y="145879"/>
          <a:ext cx="1327417" cy="1032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Why?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How?</a:t>
          </a:r>
          <a:endParaRPr lang="zh-CN" altLang="en-US" sz="2000" kern="1200" dirty="0"/>
        </a:p>
      </dsp:txBody>
      <dsp:txXfrm>
        <a:off x="3209208" y="145879"/>
        <a:ext cx="1327417" cy="1032550"/>
      </dsp:txXfrm>
    </dsp:sp>
    <dsp:sp modelId="{95759788-4D69-48F8-8B2A-5F6E8DC58D11}">
      <dsp:nvSpPr>
        <dsp:cNvPr id="0" name=""/>
        <dsp:cNvSpPr/>
      </dsp:nvSpPr>
      <dsp:spPr>
        <a:xfrm rot="5400000">
          <a:off x="3184548" y="2660952"/>
          <a:ext cx="1084178" cy="12342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E08C3-288B-4FB8-A853-9A57A40167F9}">
      <dsp:nvSpPr>
        <dsp:cNvPr id="0" name=""/>
        <dsp:cNvSpPr/>
      </dsp:nvSpPr>
      <dsp:spPr>
        <a:xfrm>
          <a:off x="2897307" y="1459119"/>
          <a:ext cx="1825118" cy="12775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Color processing</a:t>
          </a:r>
          <a:endParaRPr lang="zh-CN" altLang="en-US" sz="2000" kern="1200" dirty="0"/>
        </a:p>
      </dsp:txBody>
      <dsp:txXfrm>
        <a:off x="2959682" y="1521494"/>
        <a:ext cx="1700368" cy="1152773"/>
      </dsp:txXfrm>
    </dsp:sp>
    <dsp:sp modelId="{CF95F44F-4FA4-4FCC-BB8E-DC95F857D1A8}">
      <dsp:nvSpPr>
        <dsp:cNvPr id="0" name=""/>
        <dsp:cNvSpPr/>
      </dsp:nvSpPr>
      <dsp:spPr>
        <a:xfrm>
          <a:off x="4894292" y="1591523"/>
          <a:ext cx="3831044" cy="1032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Using mean and standard deviation</a:t>
          </a:r>
          <a:endParaRPr lang="zh-CN" altLang="en-US" sz="20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200" kern="1200" dirty="0"/>
        </a:p>
      </dsp:txBody>
      <dsp:txXfrm>
        <a:off x="4894292" y="1591523"/>
        <a:ext cx="3831044" cy="1032550"/>
      </dsp:txXfrm>
    </dsp:sp>
    <dsp:sp modelId="{80310E7E-A0FC-4857-92BF-652CF9AB2713}">
      <dsp:nvSpPr>
        <dsp:cNvPr id="0" name=""/>
        <dsp:cNvSpPr/>
      </dsp:nvSpPr>
      <dsp:spPr>
        <a:xfrm>
          <a:off x="4410524" y="2894199"/>
          <a:ext cx="1825118" cy="12775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Color space conversion – lab to RGB</a:t>
          </a:r>
          <a:endParaRPr lang="zh-CN" altLang="en-US" sz="2000" kern="1200" dirty="0"/>
        </a:p>
      </dsp:txBody>
      <dsp:txXfrm>
        <a:off x="4472899" y="2956574"/>
        <a:ext cx="1700368" cy="1152773"/>
      </dsp:txXfrm>
    </dsp:sp>
    <dsp:sp modelId="{F755A036-2AEC-4E9B-9958-10ECEBF8DF59}">
      <dsp:nvSpPr>
        <dsp:cNvPr id="0" name=""/>
        <dsp:cNvSpPr/>
      </dsp:nvSpPr>
      <dsp:spPr>
        <a:xfrm>
          <a:off x="6235642" y="3016040"/>
          <a:ext cx="1327417" cy="1032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500" kern="1200" dirty="0"/>
            <a:t>Why?</a:t>
          </a:r>
          <a:endParaRPr lang="zh-CN" alt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500" kern="1200" dirty="0"/>
            <a:t>How?</a:t>
          </a:r>
          <a:endParaRPr lang="zh-CN" altLang="en-US" sz="2500" kern="1200" dirty="0"/>
        </a:p>
      </dsp:txBody>
      <dsp:txXfrm>
        <a:off x="6235642" y="3016040"/>
        <a:ext cx="1327417" cy="1032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77592-FCD5-4C51-96EB-B5BB89E5BA40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E4683-8588-4BDF-B986-66EA654E05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8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81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 source and target images are highly similar, the result is quite satisfying.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750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 the source image and target image have less similarity, the quality of colorization is accordingly poorer.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641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The article pointed to by the arrow to some extent solve the problem we mentioned before – the blurry edge of objects</a:t>
            </a:r>
          </a:p>
          <a:p>
            <a:r>
              <a:rPr lang="en-US" altLang="zh-CN" dirty="0"/>
              <a:t>Its algorithm divides colorization into 2 steps – color labeling and color mapping. Pixels that should roughly share similar colors are grouped into coherent regions in the color labeling stage.</a:t>
            </a:r>
          </a:p>
          <a:p>
            <a:r>
              <a:rPr lang="en-US" altLang="zh-CN" dirty="0"/>
              <a:t>2. Mainly refer to this article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71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359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40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项目实现的内容不同于“用户选色”，它不用用户给每一块区域选定颜色（时间富余也可以展示一下用户选色的软件）。</a:t>
            </a:r>
            <a:endParaRPr lang="en-US" altLang="zh-CN" dirty="0"/>
          </a:p>
          <a:p>
            <a:r>
              <a:rPr lang="zh-CN" altLang="en-US" dirty="0"/>
              <a:t>也不同于大规模的神经网络学习后的自动着色，这个项目只是使用一张用户提供的相似的图片，而不是在大量的训练集中搜索相似的图片来学习。这样的实现难度更小，也不需要长时间的训练，当然了，智能程度也是差了一大截。代码量比较小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用</a:t>
            </a:r>
            <a:r>
              <a:rPr lang="en-US" altLang="zh-CN" dirty="0"/>
              <a:t>C++</a:t>
            </a:r>
            <a:r>
              <a:rPr lang="zh-CN" altLang="en-US" dirty="0"/>
              <a:t>和</a:t>
            </a:r>
            <a:r>
              <a:rPr lang="en-US" altLang="zh-CN" dirty="0"/>
              <a:t>MFC</a:t>
            </a:r>
            <a:r>
              <a:rPr lang="zh-CN" altLang="en-US" dirty="0"/>
              <a:t>实现，不需要安装</a:t>
            </a:r>
            <a:r>
              <a:rPr lang="en-US" altLang="zh-CN" dirty="0"/>
              <a:t>torch</a:t>
            </a:r>
            <a:r>
              <a:rPr lang="zh-CN" altLang="en-US" dirty="0"/>
              <a:t>，</a:t>
            </a:r>
            <a:r>
              <a:rPr lang="en-US" altLang="zh-CN" dirty="0" err="1"/>
              <a:t>opencv</a:t>
            </a:r>
            <a:r>
              <a:rPr lang="zh-CN" altLang="en-US" dirty="0"/>
              <a:t>等其他依赖项，便于移植。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249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03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03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core part of color processing. This part is corresponding to the overview.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85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864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80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683-8588-4BDF-B986-66EA654E05D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8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6ED05-E495-4A55-A2B1-D950D82F3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600" dirty="0"/>
              <a:t>Colorization using similar image</a:t>
            </a:r>
            <a:endParaRPr lang="zh-CN" altLang="en-US" sz="3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93FF79-D5DF-452E-B2EF-6089AEB8DD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石邢越小组</a:t>
            </a:r>
          </a:p>
        </p:txBody>
      </p:sp>
    </p:spTree>
    <p:extLst>
      <p:ext uri="{BB962C8B-B14F-4D97-AF65-F5344CB8AC3E}">
        <p14:creationId xmlns:p14="http://schemas.microsoft.com/office/powerpoint/2010/main" val="2254495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608E3-37D1-4499-8ED7-8BC4F2D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– conversion method 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570FDBE-1282-438D-8A57-A0C10791C0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RGB Working Space: similar to sRGB </a:t>
                </a:r>
              </a:p>
              <a:p>
                <a:endParaRPr lang="en-US" altLang="zh-CN" b="1" dirty="0"/>
              </a:p>
              <a:p>
                <a:r>
                  <a:rPr lang="en-US" altLang="zh-CN" dirty="0">
                    <a:latin typeface="+mn-lt"/>
                  </a:rPr>
                  <a:t>Step1. From RGB to XYZ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570FDBE-1282-438D-8A57-A0C10791C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72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608E3-37D1-4499-8ED7-8BC4F2D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– conversion method 2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9FBE81-A4F9-46BF-B4D2-B1733CAC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Step2. From XYZ to lab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3CA805-8C69-43F1-A338-6F5C8A53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75" y="2560320"/>
            <a:ext cx="1895475" cy="137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F82CEF-D571-4C99-8648-D93755330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32" y="2560320"/>
            <a:ext cx="3105150" cy="266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9430DD-EEE1-4FB2-84B3-0C0FE8B74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445" y="2560320"/>
            <a:ext cx="1571625" cy="2257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CAB23B-CC22-487A-B95D-E53254FC83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3" r="-2269"/>
          <a:stretch/>
        </p:blipFill>
        <p:spPr>
          <a:xfrm>
            <a:off x="7483933" y="2550458"/>
            <a:ext cx="464717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3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A0F1A-D32A-4CBC-81C7-4C5CECAC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– color processing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4EC0390-2983-4297-B479-A2ECC6FD5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456830"/>
              </p:ext>
            </p:extLst>
          </p:nvPr>
        </p:nvGraphicFramePr>
        <p:xfrm>
          <a:off x="264160" y="2641600"/>
          <a:ext cx="11663680" cy="1574800"/>
        </p:xfrm>
        <a:graphic>
          <a:graphicData uri="http://schemas.openxmlformats.org/drawingml/2006/table">
            <a:tbl>
              <a:tblPr/>
              <a:tblGrid>
                <a:gridCol w="1055996">
                  <a:extLst>
                    <a:ext uri="{9D8B030D-6E8A-4147-A177-3AD203B41FA5}">
                      <a16:colId xmlns:a16="http://schemas.microsoft.com/office/drawing/2014/main" val="3120872058"/>
                    </a:ext>
                  </a:extLst>
                </a:gridCol>
                <a:gridCol w="10607684">
                  <a:extLst>
                    <a:ext uri="{9D8B030D-6E8A-4147-A177-3AD203B41FA5}">
                      <a16:colId xmlns:a16="http://schemas.microsoft.com/office/drawing/2014/main" val="13349053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20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1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20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2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20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3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20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4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20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5 </a:t>
                      </a:r>
                    </a:p>
                  </a:txBody>
                  <a:tcPr marL="38100" marR="38100" marT="25400" marB="25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20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20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for</a:t>
                      </a:r>
                      <a:r>
                        <a:rPr lang="la-Latn" sz="20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(</a:t>
                      </a:r>
                      <a:r>
                        <a:rPr lang="la-Latn" sz="20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long</a:t>
                      </a:r>
                      <a:r>
                        <a:rPr lang="la-Latn" sz="20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i=0;i&lt;sh*sw*3;i=i+3){</a:t>
                      </a:r>
                      <a:endParaRPr lang="la-Latn" sz="20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20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        sLAB[i]=tl_StdError/sl_StdError*(sLAB[i]-sl_means)+tl_means;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20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        sLAB[i+1]=ta_StdError/sa_StdError*(sLAB[i+1]-sa_means)+ta_means;                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20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        sLAB[i+2]=tb_StdError/sb_StdError*(sLAB[i+2]-sb_means)+tb_means;        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20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}</a:t>
                      </a:r>
                    </a:p>
                  </a:txBody>
                  <a:tcPr marL="38100" marR="38100" marT="25400" marB="25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48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21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608E3-37D1-4499-8ED7-8BC4F2D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– space conversion</a:t>
            </a:r>
            <a:br>
              <a:rPr lang="en-US" altLang="zh-CN" dirty="0"/>
            </a:br>
            <a:r>
              <a:rPr lang="en-US" altLang="zh-CN" dirty="0"/>
              <a:t>(lab to RGB)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B03932-525A-4DD8-AAAD-5F201476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81" y="2047874"/>
            <a:ext cx="1123950" cy="1228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79910D-2975-4551-B986-C95FB314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835" y="2047874"/>
            <a:ext cx="3638550" cy="3990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84415A-FF57-4A1E-A6FC-937907A7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89" y="2047874"/>
            <a:ext cx="4724400" cy="13620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8CC1AEC-78BB-40FB-8C98-CC67951AC1D9}"/>
              </a:ext>
            </a:extLst>
          </p:cNvPr>
          <p:cNvSpPr txBox="1"/>
          <p:nvPr/>
        </p:nvSpPr>
        <p:spPr>
          <a:xfrm>
            <a:off x="7101840" y="4389120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Return to RGB so that the </a:t>
            </a:r>
            <a:r>
              <a:rPr lang="en-US" altLang="zh-CN" dirty="0" err="1"/>
              <a:t>coloized</a:t>
            </a:r>
            <a:r>
              <a:rPr lang="en-US" altLang="zh-CN" dirty="0"/>
              <a:t> image can be displayed.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347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F086E-5458-4152-A860-9BCD4A07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– space conversion</a:t>
            </a:r>
            <a:br>
              <a:rPr lang="en-US" altLang="zh-CN" dirty="0"/>
            </a:br>
            <a:r>
              <a:rPr lang="en-US" altLang="zh-CN" dirty="0"/>
              <a:t>(lab to RGB)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AD21C84-5D59-4547-9C5C-EFB53DFC6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747" y="2217607"/>
            <a:ext cx="2752725" cy="38195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4469AB-643A-4057-9108-E4410FF436A1}"/>
              </a:ext>
            </a:extLst>
          </p:cNvPr>
          <p:cNvSpPr txBox="1"/>
          <p:nvPr/>
        </p:nvSpPr>
        <p:spPr>
          <a:xfrm>
            <a:off x="5544273" y="5011837"/>
            <a:ext cx="5081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Oops!</a:t>
            </a:r>
          </a:p>
          <a:p>
            <a:r>
              <a:rPr lang="en-US" altLang="zh-CN" dirty="0"/>
              <a:t>When there are mistakes during the conversion from lab to RGB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8676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D4D67-432C-42F4-9F9C-5C17E53D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 codes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EAFD0EF-8D08-4931-9B6D-5E9F3EDBC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59742"/>
              </p:ext>
            </p:extLst>
          </p:nvPr>
        </p:nvGraphicFramePr>
        <p:xfrm>
          <a:off x="2986872" y="2096333"/>
          <a:ext cx="6218256" cy="3464560"/>
        </p:xfrm>
        <a:graphic>
          <a:graphicData uri="http://schemas.openxmlformats.org/drawingml/2006/table">
            <a:tbl>
              <a:tblPr/>
              <a:tblGrid>
                <a:gridCol w="825730">
                  <a:extLst>
                    <a:ext uri="{9D8B030D-6E8A-4147-A177-3AD203B41FA5}">
                      <a16:colId xmlns:a16="http://schemas.microsoft.com/office/drawing/2014/main" val="2592554944"/>
                    </a:ext>
                  </a:extLst>
                </a:gridCol>
                <a:gridCol w="5392526">
                  <a:extLst>
                    <a:ext uri="{9D8B030D-6E8A-4147-A177-3AD203B41FA5}">
                      <a16:colId xmlns:a16="http://schemas.microsoft.com/office/drawing/2014/main" val="1319457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1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2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3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4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5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6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7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8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9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10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11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12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13 </a:t>
                      </a:r>
                    </a:p>
                  </a:txBody>
                  <a:tcPr marL="38100" marR="38100" marT="25400" marB="25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void CColorization2ImagesView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::OnColor()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CColorization2ImagesDoc* pDoc = GetDocument();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ASSERT_VALID(pDoc);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if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(!pDoc)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return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;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int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sh=pDoc-&gt;sbmp-&gt;infoHead.height;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int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sw=pDoc-&gt;sbmp-&gt;infoHead.weidth;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int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th=pDoc-&gt;tbmp-&gt;infoHead.height;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int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tw=pDoc-&gt;tbmp-&gt;infoHead.weidth;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double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* sLAB=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new double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[sh*sw*3];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double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* tLAB=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new double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[th*tw*3];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</a:txBody>
                  <a:tcPr marL="38100" marR="38100" marT="25400" marB="25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857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99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3498E3-037F-4B4D-8CDA-440B6C97E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64633"/>
              </p:ext>
            </p:extLst>
          </p:nvPr>
        </p:nvGraphicFramePr>
        <p:xfrm>
          <a:off x="992155" y="415212"/>
          <a:ext cx="10207690" cy="6027575"/>
        </p:xfrm>
        <a:graphic>
          <a:graphicData uri="http://schemas.openxmlformats.org/drawingml/2006/table">
            <a:tbl>
              <a:tblPr/>
              <a:tblGrid>
                <a:gridCol w="815854">
                  <a:extLst>
                    <a:ext uri="{9D8B030D-6E8A-4147-A177-3AD203B41FA5}">
                      <a16:colId xmlns:a16="http://schemas.microsoft.com/office/drawing/2014/main" val="552751468"/>
                    </a:ext>
                  </a:extLst>
                </a:gridCol>
                <a:gridCol w="9391836">
                  <a:extLst>
                    <a:ext uri="{9D8B030D-6E8A-4147-A177-3AD203B41FA5}">
                      <a16:colId xmlns:a16="http://schemas.microsoft.com/office/drawing/2014/main" val="872418283"/>
                    </a:ext>
                  </a:extLst>
                </a:gridCol>
              </a:tblGrid>
              <a:tr h="60275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1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2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3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4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5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6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7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8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9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10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11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12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13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14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15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16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17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18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19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20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21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22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23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24 </a:t>
                      </a:r>
                    </a:p>
                  </a:txBody>
                  <a:tcPr marL="38100" marR="38100" marT="25400" marB="25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dirty="0">
                          <a:solidFill>
                            <a:srgbClr val="2F9956"/>
                          </a:solidFill>
                          <a:effectLst/>
                          <a:ea typeface="Courier New" panose="02070309020205020404" pitchFamily="49" charset="0"/>
                        </a:rPr>
                        <a:t>//space conversion - RGB to lab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transLAB(pDoc-&gt;sbmp-&gt;data,sw ,sh,sLAB);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transLAB(pDoc-&gt;tbmp-&gt;data,tw ,th,tLAB);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ea typeface="Courier New" panose="02070309020205020404" pitchFamily="49" charset="0"/>
                        </a:rPr>
                        <a:t> 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dirty="0">
                          <a:solidFill>
                            <a:srgbClr val="2F9956"/>
                          </a:solidFill>
                          <a:effectLst/>
                          <a:ea typeface="Courier New" panose="02070309020205020404" pitchFamily="49" charset="0"/>
                        </a:rPr>
                        <a:t>//color processing - the standard deviation and mean of the image to be colorized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double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sl_means,sa_means,sb_means;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double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sl_StdError,sa_StdError,sb_StdError;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getMeans(sLAB,sh*sw,sl_means,sa_means,sb_means);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getStdError(sLAB,sh*sw,sl_StdError,sa_StdError,sb_StdError,sl_means,sa_means,sb_means);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ea typeface="Courier New" panose="02070309020205020404" pitchFamily="49" charset="0"/>
                        </a:rPr>
                        <a:t> 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dirty="0">
                          <a:solidFill>
                            <a:srgbClr val="2F9956"/>
                          </a:solidFill>
                          <a:effectLst/>
                          <a:ea typeface="Courier New" panose="02070309020205020404" pitchFamily="49" charset="0"/>
                        </a:rPr>
                        <a:t>//color processing - the standard deviation and mean of the target image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double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tl_means,ta_means,tb_means;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double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tl_StdError,ta_StdError,tb_StdError;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getMeans(tLAB,th*tw,tl_means,ta_means,tb_means);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getStdError(tLAB,th*tw,tl_StdError,ta_StdError,tb_StdError,tl_means,ta_means,tb_means);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ea typeface="Courier New" panose="02070309020205020404" pitchFamily="49" charset="0"/>
                        </a:rPr>
                        <a:t> 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for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(</a:t>
                      </a:r>
                      <a:r>
                        <a:rPr lang="la-Latn" sz="1600" b="1" dirty="0">
                          <a:solidFill>
                            <a:srgbClr val="7F0055"/>
                          </a:solidFill>
                          <a:effectLst/>
                          <a:ea typeface="Courier New" panose="02070309020205020404" pitchFamily="49" charset="0"/>
                        </a:rPr>
                        <a:t>long</a:t>
                      </a: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i=0;i&lt;sh*sw*3;i=i+3){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        sLAB[i]=tl_StdError/sl_StdError*(sLAB[i]-sl_means)+tl_means;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        sLAB[i+1]=ta_StdError/sa_StdError*(sLAB[i+1]-sa_means)+ta_means;                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        sLAB[i+2]=tb_StdError/sb_StdError*(sLAB[i+2]-sb_means)+tb_means;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}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</a:t>
                      </a:r>
                      <a:r>
                        <a:rPr lang="la-Latn" sz="1600" dirty="0">
                          <a:solidFill>
                            <a:srgbClr val="2F9956"/>
                          </a:solidFill>
                          <a:effectLst/>
                          <a:ea typeface="Courier New" panose="02070309020205020404" pitchFamily="49" charset="0"/>
                        </a:rPr>
                        <a:t>//space conversion - lab to RGB</a:t>
                      </a:r>
                      <a:endParaRPr lang="la-Latn" sz="1600" dirty="0">
                        <a:effectLst/>
                        <a:ea typeface="Courier New" panose="02070309020205020404" pitchFamily="49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transRGB(pDoc-&gt;sbmp-&gt;data,sw,sh ,sLAB);</a:t>
                      </a:r>
                    </a:p>
                  </a:txBody>
                  <a:tcPr marL="38100" marR="38100" marT="25400" marB="25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515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97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110D51A-C845-413F-AE88-58EE4F453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871594"/>
              </p:ext>
            </p:extLst>
          </p:nvPr>
        </p:nvGraphicFramePr>
        <p:xfrm>
          <a:off x="3054581" y="2915920"/>
          <a:ext cx="5949460" cy="1026160"/>
        </p:xfrm>
        <a:graphic>
          <a:graphicData uri="http://schemas.openxmlformats.org/drawingml/2006/table">
            <a:tbl>
              <a:tblPr/>
              <a:tblGrid>
                <a:gridCol w="933088">
                  <a:extLst>
                    <a:ext uri="{9D8B030D-6E8A-4147-A177-3AD203B41FA5}">
                      <a16:colId xmlns:a16="http://schemas.microsoft.com/office/drawing/2014/main" val="1551797564"/>
                    </a:ext>
                  </a:extLst>
                </a:gridCol>
                <a:gridCol w="5016372">
                  <a:extLst>
                    <a:ext uri="{9D8B030D-6E8A-4147-A177-3AD203B41FA5}">
                      <a16:colId xmlns:a16="http://schemas.microsoft.com/office/drawing/2014/main" val="25509393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1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2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3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    4 </a:t>
                      </a:r>
                    </a:p>
                  </a:txBody>
                  <a:tcPr marL="38100" marR="38100" marT="25400" marB="25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reDlg.setBMP(pDoc-&gt;sbmp);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reDlg.Create(IDD_DIALOG_RESULT) ;  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        reDlg.ShowWindow(SW_SHOW);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a-Latn" sz="1600" dirty="0">
                          <a:solidFill>
                            <a:srgbClr val="000000"/>
                          </a:solidFill>
                          <a:effectLst/>
                          <a:ea typeface="Courier New" panose="02070309020205020404" pitchFamily="49" charset="0"/>
                        </a:rPr>
                        <a:t>}</a:t>
                      </a:r>
                    </a:p>
                  </a:txBody>
                  <a:tcPr marL="38100" marR="38100" marT="25400" marB="25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804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35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D4D67-432C-42F4-9F9C-5C17E53D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Demonstration – video </a:t>
            </a:r>
            <a:endParaRPr lang="zh-CN" altLang="en-US" dirty="0"/>
          </a:p>
        </p:txBody>
      </p:sp>
      <p:pic>
        <p:nvPicPr>
          <p:cNvPr id="4" name="demo-kahlo">
            <a:hlinkClick r:id="" action="ppaction://media"/>
            <a:extLst>
              <a:ext uri="{FF2B5EF4-FFF2-40B4-BE49-F238E27FC236}">
                <a16:creationId xmlns:a16="http://schemas.microsoft.com/office/drawing/2014/main" id="{C7CE8F33-A83C-42FB-81DF-AA2B94FE6E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4613" y="1355497"/>
            <a:ext cx="9102774" cy="5119947"/>
          </a:xfrm>
        </p:spPr>
      </p:pic>
    </p:spTree>
    <p:extLst>
      <p:ext uri="{BB962C8B-B14F-4D97-AF65-F5344CB8AC3E}">
        <p14:creationId xmlns:p14="http://schemas.microsoft.com/office/powerpoint/2010/main" val="13818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5C519-0173-4ED3-8699-665C8C27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Demonstration – images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937901-6790-4B7A-8E65-3D7713A690E8}"/>
              </a:ext>
            </a:extLst>
          </p:cNvPr>
          <p:cNvSpPr txBox="1"/>
          <p:nvPr/>
        </p:nvSpPr>
        <p:spPr>
          <a:xfrm>
            <a:off x="997503" y="5915608"/>
            <a:ext cx="330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Figure1-a. image to colorize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EFAFDB-3639-4790-9951-B0BAFA7B0948}"/>
              </a:ext>
            </a:extLst>
          </p:cNvPr>
          <p:cNvSpPr txBox="1"/>
          <p:nvPr/>
        </p:nvSpPr>
        <p:spPr>
          <a:xfrm>
            <a:off x="5015371" y="5915608"/>
            <a:ext cx="216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Figure1-b. target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3FAC0D-4B91-442B-88FB-12718CA892BE}"/>
              </a:ext>
            </a:extLst>
          </p:cNvPr>
          <p:cNvSpPr txBox="1"/>
          <p:nvPr/>
        </p:nvSpPr>
        <p:spPr>
          <a:xfrm>
            <a:off x="8340473" y="5901429"/>
            <a:ext cx="216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Figure1-c. result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5139BC0-CB58-4A6F-9920-A5CDAD84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74" y="1885522"/>
            <a:ext cx="2762249" cy="38395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FA8F384-57BD-4BC7-BFCE-E9ABAE212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951" y="1885523"/>
            <a:ext cx="2624676" cy="383952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5A48135-C5AC-4DC6-AB7C-3B9068AB5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440" y="1848307"/>
            <a:ext cx="2789714" cy="387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8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D4D67-432C-42F4-9F9C-5C17E53D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20B4E-9B0E-4E41-A3AE-8FED0223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altLang="zh-CN" dirty="0"/>
              <a:t>Algorithm</a:t>
            </a:r>
          </a:p>
          <a:p>
            <a:r>
              <a:rPr lang="en-US" altLang="zh-CN" dirty="0"/>
              <a:t>Core codes</a:t>
            </a:r>
          </a:p>
          <a:p>
            <a:r>
              <a:rPr lang="en-US" altLang="zh-CN" dirty="0"/>
              <a:t>Demonstration</a:t>
            </a:r>
          </a:p>
          <a:p>
            <a:r>
              <a:rPr lang="en-US" altLang="zh-CN" dirty="0"/>
              <a:t>Problem and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</a:p>
          <a:p>
            <a:r>
              <a:rPr lang="en-US" altLang="zh-CN" dirty="0"/>
              <a:t>Reference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410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5C519-0173-4ED3-8699-665C8C27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Demonstration – images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AB6347F-97B5-41D5-88FE-E2A4ABBA0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9976" y="1971723"/>
            <a:ext cx="2762250" cy="3667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1D5F46-BBBE-46E7-84FC-B7438ECA5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21" y="1971723"/>
            <a:ext cx="2785158" cy="36671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DD062D-3CA4-4092-911C-E9891DF7D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314" y="1971723"/>
            <a:ext cx="1977371" cy="36671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937901-6790-4B7A-8E65-3D7713A690E8}"/>
              </a:ext>
            </a:extLst>
          </p:cNvPr>
          <p:cNvSpPr txBox="1"/>
          <p:nvPr/>
        </p:nvSpPr>
        <p:spPr>
          <a:xfrm>
            <a:off x="997503" y="5915608"/>
            <a:ext cx="330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Figure2-a. image to colorize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EFAFDB-3639-4790-9951-B0BAFA7B0948}"/>
              </a:ext>
            </a:extLst>
          </p:cNvPr>
          <p:cNvSpPr txBox="1"/>
          <p:nvPr/>
        </p:nvSpPr>
        <p:spPr>
          <a:xfrm>
            <a:off x="5015371" y="5915608"/>
            <a:ext cx="216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Figure2-b. target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3FAC0D-4B91-442B-88FB-12718CA892BE}"/>
              </a:ext>
            </a:extLst>
          </p:cNvPr>
          <p:cNvSpPr txBox="1"/>
          <p:nvPr/>
        </p:nvSpPr>
        <p:spPr>
          <a:xfrm>
            <a:off x="8340473" y="5901429"/>
            <a:ext cx="216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Figure2-c. result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32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5C519-0173-4ED3-8699-665C8C27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Demonstration – images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DD062D-3CA4-4092-911C-E9891DF7D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14" y="1971723"/>
            <a:ext cx="1977371" cy="36671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937901-6790-4B7A-8E65-3D7713A690E8}"/>
              </a:ext>
            </a:extLst>
          </p:cNvPr>
          <p:cNvSpPr txBox="1"/>
          <p:nvPr/>
        </p:nvSpPr>
        <p:spPr>
          <a:xfrm>
            <a:off x="997503" y="5915608"/>
            <a:ext cx="330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Figure3-a. image to colorize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EFAFDB-3639-4790-9951-B0BAFA7B0948}"/>
              </a:ext>
            </a:extLst>
          </p:cNvPr>
          <p:cNvSpPr txBox="1"/>
          <p:nvPr/>
        </p:nvSpPr>
        <p:spPr>
          <a:xfrm>
            <a:off x="5015371" y="5915608"/>
            <a:ext cx="216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Figure3-b. target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3FAC0D-4B91-442B-88FB-12718CA892BE}"/>
              </a:ext>
            </a:extLst>
          </p:cNvPr>
          <p:cNvSpPr txBox="1"/>
          <p:nvPr/>
        </p:nvSpPr>
        <p:spPr>
          <a:xfrm>
            <a:off x="8340473" y="5901429"/>
            <a:ext cx="216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Figure3-c. result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40B70B-F45D-4AE0-A5A9-56D8600B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975" y="2142692"/>
            <a:ext cx="2718191" cy="34961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DA683B-A60C-41EE-97D2-59FE66708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836" y="2066972"/>
            <a:ext cx="27527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01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579D1-9CC0-43D7-AABF-089A5CC9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and possible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D7C7C2-D344-4D57-A0CB-A8CBC7B7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quality of colorization highly depends on the similarity of the source and target images.</a:t>
            </a:r>
          </a:p>
          <a:p>
            <a:pPr lvl="1"/>
            <a:r>
              <a:rPr lang="en-US" altLang="zh-CN" dirty="0"/>
              <a:t>Solution: develop neural networks and train the colorization processing with massive amount of color images [2][4][7]</a:t>
            </a:r>
          </a:p>
          <a:p>
            <a:pPr lvl="1"/>
            <a:r>
              <a:rPr lang="en-US" altLang="zh-CN" dirty="0"/>
              <a:t>3 categories of automatic coloring[6]</a:t>
            </a:r>
          </a:p>
          <a:p>
            <a:pPr lvl="2"/>
            <a:r>
              <a:rPr lang="en-US" altLang="zh-CN" dirty="0"/>
              <a:t>Transformational coloring</a:t>
            </a:r>
          </a:p>
          <a:p>
            <a:pPr lvl="2"/>
            <a:r>
              <a:rPr lang="en-US" altLang="zh-CN" dirty="0"/>
              <a:t>Image matching</a:t>
            </a:r>
            <a:r>
              <a:rPr lang="zh-CN" altLang="en-US" dirty="0"/>
              <a:t>✔</a:t>
            </a:r>
            <a:endParaRPr lang="en-US" altLang="zh-CN" dirty="0"/>
          </a:p>
          <a:p>
            <a:pPr lvl="2"/>
            <a:r>
              <a:rPr lang="en-US" altLang="zh-CN" dirty="0"/>
              <a:t>User selection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486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D4D67-432C-42F4-9F9C-5C17E53D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20B4E-9B0E-4E41-A3AE-8FED0223A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637" y="1853248"/>
            <a:ext cx="8946541" cy="4195481"/>
          </a:xfrm>
        </p:spPr>
        <p:txBody>
          <a:bodyPr>
            <a:normAutofit fontScale="77500"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altLang="zh-CN" dirty="0"/>
              <a:t>[1]	Reinhard, Erik, et al. "Color transfer between </a:t>
            </a:r>
            <a:r>
              <a:rPr lang="en-US" altLang="zh-CN" dirty="0" err="1"/>
              <a:t>images."IEEE</a:t>
            </a:r>
            <a:r>
              <a:rPr lang="en-US" altLang="zh-CN" dirty="0"/>
              <a:t> Computer Graphics and Applications21.5 (2001): 34-41.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dirty="0"/>
              <a:t>[2]	Zhang, Richard Y., Phillip Isola, and Alexei A. </a:t>
            </a:r>
            <a:r>
              <a:rPr lang="en-US" altLang="zh-CN" dirty="0" err="1"/>
              <a:t>Efros</a:t>
            </a:r>
            <a:r>
              <a:rPr lang="en-US" altLang="zh-CN" dirty="0"/>
              <a:t>. "Colorful Image </a:t>
            </a:r>
            <a:r>
              <a:rPr lang="en-US" altLang="zh-CN" dirty="0" err="1"/>
              <a:t>Colorization."European</a:t>
            </a:r>
            <a:r>
              <a:rPr lang="en-US" altLang="zh-CN" dirty="0"/>
              <a:t> Conference on Computer Vision(2016): 649-666.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dirty="0"/>
              <a:t>[3]	Luan, Qing, et al. "Natural image colorization."</a:t>
            </a:r>
            <a:r>
              <a:rPr lang="en-US" altLang="zh-CN" dirty="0" err="1"/>
              <a:t>Eurographics</a:t>
            </a:r>
            <a:r>
              <a:rPr lang="en-US" altLang="zh-CN" dirty="0"/>
              <a:t> Symposium on Rendering Techniques(2007): 309-320.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dirty="0"/>
              <a:t>[4]	Deshpande, Aditya, Jason Rock, and David A. Forsyth. "Learning Large-Scale Automatic Image </a:t>
            </a:r>
            <a:r>
              <a:rPr lang="en-US" altLang="zh-CN" dirty="0" err="1"/>
              <a:t>Colorization."International</a:t>
            </a:r>
            <a:r>
              <a:rPr lang="en-US" altLang="zh-CN" dirty="0"/>
              <a:t> Conference on Computer Vision(2015): 567-575.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dirty="0"/>
              <a:t>[5]	Gupta, Raj Kumar, et al. "Image colorization using similar </a:t>
            </a:r>
            <a:r>
              <a:rPr lang="en-US" altLang="zh-CN" dirty="0" err="1"/>
              <a:t>images."ACM</a:t>
            </a:r>
            <a:r>
              <a:rPr lang="en-US" altLang="zh-CN" dirty="0"/>
              <a:t> Multimedia(2012): 369-378.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dirty="0"/>
              <a:t>[6]	Kumar, Smriti, and </a:t>
            </a:r>
            <a:r>
              <a:rPr lang="en-US" altLang="zh-CN" dirty="0" err="1"/>
              <a:t>Ayush</a:t>
            </a:r>
            <a:r>
              <a:rPr lang="en-US" altLang="zh-CN" dirty="0"/>
              <a:t> </a:t>
            </a:r>
            <a:r>
              <a:rPr lang="en-US" altLang="zh-CN" dirty="0" err="1"/>
              <a:t>Swarnkar</a:t>
            </a:r>
            <a:r>
              <a:rPr lang="en-US" altLang="zh-CN" dirty="0"/>
              <a:t>. "Colorization of gray scale images in l</a:t>
            </a:r>
            <a:r>
              <a:rPr lang="el-GR" altLang="zh-CN" dirty="0"/>
              <a:t>αβ </a:t>
            </a:r>
            <a:r>
              <a:rPr lang="en-US" altLang="zh-CN" dirty="0"/>
              <a:t>color space using mean and standard </a:t>
            </a:r>
            <a:r>
              <a:rPr lang="en-US" altLang="zh-CN" dirty="0" err="1"/>
              <a:t>deviation."IEEE</a:t>
            </a:r>
            <a:r>
              <a:rPr lang="en-US" altLang="zh-CN" dirty="0"/>
              <a:t> Students Conference on Electrical, Electronics and Computer Science(2012): 1-4.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dirty="0"/>
              <a:t>[7]	Nguyen, Tung Duc, </a:t>
            </a:r>
            <a:r>
              <a:rPr lang="en-US" altLang="zh-CN" dirty="0" err="1"/>
              <a:t>Kazuki</a:t>
            </a:r>
            <a:r>
              <a:rPr lang="en-US" altLang="zh-CN" dirty="0"/>
              <a:t> Mori, and Ruck </a:t>
            </a:r>
            <a:r>
              <a:rPr lang="en-US" altLang="zh-CN" dirty="0" err="1"/>
              <a:t>Thawonmas</a:t>
            </a:r>
            <a:r>
              <a:rPr lang="en-US" altLang="zh-CN" dirty="0"/>
              <a:t>. "Image Colorization Using a Deep Convolutional Neural Network.."</a:t>
            </a:r>
            <a:r>
              <a:rPr lang="en-US" altLang="zh-CN" dirty="0" err="1"/>
              <a:t>arXiv</a:t>
            </a:r>
            <a:r>
              <a:rPr lang="en-US" altLang="zh-CN" dirty="0"/>
              <a:t>: Computer Vision and Pattern Recognition(2016).</a:t>
            </a:r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8402D55F-407E-47BE-918E-6595E57B6B45}"/>
              </a:ext>
            </a:extLst>
          </p:cNvPr>
          <p:cNvSpPr/>
          <p:nvPr/>
        </p:nvSpPr>
        <p:spPr>
          <a:xfrm rot="823763">
            <a:off x="9168008" y="2835022"/>
            <a:ext cx="1107074" cy="6622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FCB62A01-B7DF-479B-87E5-A5572B666E14}"/>
              </a:ext>
            </a:extLst>
          </p:cNvPr>
          <p:cNvSpPr/>
          <p:nvPr/>
        </p:nvSpPr>
        <p:spPr>
          <a:xfrm rot="9140900">
            <a:off x="374968" y="4936566"/>
            <a:ext cx="971294" cy="5609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63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ABE4B-5D2A-455B-9270-461E8B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 – websites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E920C-5C57-48F5-B1BE-0E057AA5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[8] RGB</a:t>
            </a:r>
            <a:r>
              <a:rPr lang="zh-CN" altLang="en-US" b="1" dirty="0"/>
              <a:t>转为</a:t>
            </a:r>
            <a:r>
              <a:rPr lang="en-US" altLang="zh-CN" b="1" dirty="0"/>
              <a:t>Lab</a:t>
            </a:r>
            <a:r>
              <a:rPr lang="zh-CN" altLang="en-US" b="1" dirty="0"/>
              <a:t>空间</a:t>
            </a:r>
            <a:r>
              <a:rPr lang="en-US" altLang="zh-CN" b="1" dirty="0"/>
              <a:t> </a:t>
            </a:r>
            <a:r>
              <a:rPr lang="en-US" altLang="zh-CN" dirty="0"/>
              <a:t>https://blog.csdn.net/shamaozi/article/details/6221029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[9] Useful Color Equations</a:t>
            </a:r>
          </a:p>
          <a:p>
            <a:pPr marL="0" indent="0">
              <a:buNone/>
            </a:pPr>
            <a:r>
              <a:rPr lang="en-US" altLang="zh-CN" dirty="0"/>
              <a:t>http://www.brucelindbloom.com/index.html?Equations.html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444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6D99C0-0C34-45FC-B048-E4A78B71F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/>
              <a:t>Thanks for listening.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6794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D4D67-432C-42F4-9F9C-5C17E53D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20B4E-9B0E-4E41-A3AE-8FED0223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</a:p>
          <a:p>
            <a:pPr lvl="1"/>
            <a:r>
              <a:rPr lang="en-US" altLang="zh-CN" dirty="0"/>
              <a:t>User-defined colorization</a:t>
            </a:r>
          </a:p>
          <a:p>
            <a:pPr lvl="1"/>
            <a:r>
              <a:rPr lang="en-US" altLang="zh-CN" dirty="0"/>
              <a:t>Colorization using neural networks (large-scale learning)</a:t>
            </a:r>
          </a:p>
          <a:p>
            <a:r>
              <a:rPr lang="en-US" altLang="zh-CN" dirty="0"/>
              <a:t>Target</a:t>
            </a:r>
          </a:p>
          <a:p>
            <a:pPr lvl="1"/>
            <a:r>
              <a:rPr lang="en-US" altLang="zh-CN" dirty="0"/>
              <a:t>User doesn’t need to specify each color</a:t>
            </a:r>
          </a:p>
          <a:p>
            <a:pPr lvl="1"/>
            <a:r>
              <a:rPr lang="en-US" altLang="zh-CN" dirty="0"/>
              <a:t>Colorize image referring to another similar image</a:t>
            </a:r>
          </a:p>
          <a:p>
            <a:r>
              <a:rPr lang="en-US" altLang="zh-CN" dirty="0"/>
              <a:t>Implement</a:t>
            </a:r>
          </a:p>
          <a:p>
            <a:pPr lvl="1"/>
            <a:r>
              <a:rPr lang="en-US" altLang="zh-CN" dirty="0"/>
              <a:t>C/C++</a:t>
            </a:r>
          </a:p>
          <a:p>
            <a:pPr lvl="1"/>
            <a:r>
              <a:rPr lang="en-US" altLang="zh-CN" dirty="0"/>
              <a:t>MFC(Microsoft Foundation Classes)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60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D4D67-432C-42F4-9F9C-5C17E53D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– overview 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21A1F74-9E80-4473-9C70-EF366EF38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383154"/>
              </p:ext>
            </p:extLst>
          </p:nvPr>
        </p:nvGraphicFramePr>
        <p:xfrm>
          <a:off x="1622425" y="1840374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879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42F84-4436-4711-B3C2-70A963B2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– gray-scale images and color spaces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97BA48-55ED-42A1-BB04-BDADB6A984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Gray-scale images vary along only </a:t>
                </a:r>
                <a:r>
                  <a:rPr lang="en-US" altLang="zh-CN" b="1" dirty="0"/>
                  <a:t>one dimension</a:t>
                </a:r>
                <a:r>
                  <a:rPr lang="en-US" altLang="zh-CN" dirty="0"/>
                  <a:t> (luminance or intensity)</a:t>
                </a:r>
              </a:p>
              <a:p>
                <a:pPr lvl="1"/>
                <a:r>
                  <a:rPr lang="en-US" altLang="zh-CN" dirty="0"/>
                  <a:t>Usually 8 bits depth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dirty="0"/>
                  <a:t> different colors</a:t>
                </a:r>
              </a:p>
              <a:p>
                <a:r>
                  <a:rPr lang="en-US" altLang="zh-CN" dirty="0"/>
                  <a:t>Colored image in RGB space has </a:t>
                </a:r>
                <a:r>
                  <a:rPr lang="en-US" altLang="zh-CN" b="1" dirty="0"/>
                  <a:t>3-dimensional</a:t>
                </a:r>
                <a:r>
                  <a:rPr lang="en-US" altLang="zh-CN" dirty="0"/>
                  <a:t> pixel luminance</a:t>
                </a:r>
              </a:p>
              <a:p>
                <a:pPr lvl="1"/>
                <a:r>
                  <a:rPr lang="en-US" altLang="zh-CN" dirty="0"/>
                  <a:t>Usually 24 bits depth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en-US" altLang="zh-CN" dirty="0"/>
                  <a:t> different colors</a:t>
                </a:r>
              </a:p>
              <a:p>
                <a:r>
                  <a:rPr lang="en-US" altLang="zh-CN" dirty="0"/>
                  <a:t>To add colors to a gray-scale image, we need to assign pixel data in three dimensions.</a:t>
                </a:r>
              </a:p>
              <a:p>
                <a:pPr lvl="1"/>
                <a:r>
                  <a:rPr lang="en-US" altLang="zh-CN" dirty="0"/>
                  <a:t>Thus colorization have </a:t>
                </a:r>
                <a:r>
                  <a:rPr lang="en-US" altLang="zh-CN" b="1" dirty="0"/>
                  <a:t>no “standard” or “correct” output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97BA48-55ED-42A1-BB04-BDADB6A984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81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42F84-4436-4711-B3C2-70A963B2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– gray-scale images and color spaces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97BA48-55ED-42A1-BB04-BDADB6A98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Convert images into lab space</a:t>
            </a:r>
          </a:p>
          <a:p>
            <a:pPr lvl="1"/>
            <a:r>
              <a:rPr lang="en-US" altLang="zh-CN" dirty="0"/>
              <a:t>For gray-scale images</a:t>
            </a:r>
          </a:p>
          <a:p>
            <a:pPr lvl="2"/>
            <a:r>
              <a:rPr lang="en-US" altLang="zh-CN" dirty="0"/>
              <a:t>The luminance dimension of gray-scale image is the l dimension in lab space</a:t>
            </a:r>
          </a:p>
          <a:p>
            <a:pPr lvl="1"/>
            <a:r>
              <a:rPr lang="en-US" altLang="zh-CN" dirty="0"/>
              <a:t>For colored images (RGB)</a:t>
            </a:r>
          </a:p>
          <a:p>
            <a:pPr lvl="2"/>
            <a:r>
              <a:rPr lang="en-US" altLang="zh-CN" dirty="0"/>
              <a:t>Matrix production (elements of matrices are standardized by institutions)</a:t>
            </a:r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88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608E3-37D1-4499-8ED7-8BC4F2D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– space conversion</a:t>
            </a:r>
            <a:br>
              <a:rPr lang="en-US" altLang="zh-CN" dirty="0"/>
            </a:br>
            <a:r>
              <a:rPr lang="en-US" altLang="zh-CN" dirty="0"/>
              <a:t>(RGB to lab)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1598A6-2209-4B89-9DCD-4029C1998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do we need space conversion?</a:t>
            </a:r>
          </a:p>
          <a:p>
            <a:pPr lvl="1"/>
            <a:r>
              <a:rPr lang="en-US" altLang="zh-CN" dirty="0"/>
              <a:t>There are correlations between the different channels’ values in RGB space. So when trying to modify the appearance of a pixel’s color in a coherent way, all color channel need to be modified in tandem, leading to complexity.</a:t>
            </a:r>
          </a:p>
          <a:p>
            <a:pPr lvl="1"/>
            <a:r>
              <a:rPr lang="en-US" altLang="zh-CN" dirty="0"/>
              <a:t>Lab space minimizes correlation between channels for many natural scenes so that we can apply different operations in each color channel.</a:t>
            </a:r>
          </a:p>
          <a:p>
            <a:r>
              <a:rPr lang="en-US" altLang="zh-CN" dirty="0"/>
              <a:t>How to implement space conversion from RGB to lab?</a:t>
            </a:r>
          </a:p>
          <a:p>
            <a:pPr lvl="1"/>
            <a:r>
              <a:rPr lang="en-US" altLang="zh-CN" dirty="0"/>
              <a:t>Method mentioned in </a:t>
            </a:r>
            <a:r>
              <a:rPr lang="en-US" altLang="zh-CN" i="1" dirty="0">
                <a:latin typeface="Arial Rounded MT Bold" panose="020F0704030504030204" pitchFamily="34" charset="0"/>
              </a:rPr>
              <a:t>Color transfer between Images </a:t>
            </a:r>
            <a:r>
              <a:rPr lang="en-US" altLang="zh-CN" dirty="0"/>
              <a:t>and </a:t>
            </a:r>
            <a:r>
              <a:rPr lang="en-US" altLang="zh-CN" i="1" dirty="0">
                <a:latin typeface="Arial Rounded MT Bold" panose="020F0704030504030204" pitchFamily="34" charset="0"/>
              </a:rPr>
              <a:t>Colorization of gray scale images in l</a:t>
            </a:r>
            <a:r>
              <a:rPr lang="el-GR" altLang="zh-CN" i="1" dirty="0"/>
              <a:t>αβ </a:t>
            </a:r>
            <a:r>
              <a:rPr lang="en-US" altLang="zh-CN" i="1" dirty="0">
                <a:latin typeface="Arial Rounded MT Bold" panose="020F0704030504030204" pitchFamily="34" charset="0"/>
              </a:rPr>
              <a:t>color space using mean and standard deviation </a:t>
            </a:r>
            <a:r>
              <a:rPr lang="en-US" altLang="zh-CN" dirty="0">
                <a:latin typeface="+mn-lt"/>
              </a:rPr>
              <a:t>[1][6]</a:t>
            </a:r>
          </a:p>
          <a:p>
            <a:pPr lvl="1"/>
            <a:r>
              <a:rPr lang="en-US" altLang="zh-CN" dirty="0"/>
              <a:t>Method we adapt [8][9]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51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4432B-2562-40A8-81EA-9F461B56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– conversion method 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D9C8F-CB61-4D9F-A1A9-100F4FAD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Reinhard, Erik, et al. "Color transfer between images." </a:t>
            </a:r>
            <a:r>
              <a:rPr lang="en-US" altLang="zh-CN" i="1" dirty="0"/>
              <a:t>IEEE Computer Graphics and Applications</a:t>
            </a:r>
            <a:r>
              <a:rPr lang="en-US" altLang="zh-CN" dirty="0"/>
              <a:t> 21.5 (2001): 34-41.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9F2815-61B1-4B9A-8AF1-2776F3AE0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" t="3869" r="1457" b="3869"/>
          <a:stretch/>
        </p:blipFill>
        <p:spPr>
          <a:xfrm>
            <a:off x="871870" y="3033651"/>
            <a:ext cx="5007936" cy="1476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520B8A-6A1F-431D-9D0E-732F3BF1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33650"/>
            <a:ext cx="5524500" cy="1476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A8642B-BCB2-440F-BB84-F0CA130FB846}"/>
              </a:ext>
            </a:extLst>
          </p:cNvPr>
          <p:cNvSpPr txBox="1"/>
          <p:nvPr/>
        </p:nvSpPr>
        <p:spPr>
          <a:xfrm>
            <a:off x="1961708" y="4709696"/>
            <a:ext cx="282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Step1. From RGB to XYZ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E43397-0636-46F0-809D-1AEF69215A46}"/>
              </a:ext>
            </a:extLst>
          </p:cNvPr>
          <p:cNvSpPr txBox="1"/>
          <p:nvPr/>
        </p:nvSpPr>
        <p:spPr>
          <a:xfrm>
            <a:off x="7221593" y="4709695"/>
            <a:ext cx="282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Step2. From XYZ to LMS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49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608E3-37D1-4499-8ED7-8BC4F2D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– conversion method 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44D278-49C9-4E72-BAFD-69D168B6D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353" y="2943505"/>
            <a:ext cx="2009775" cy="1485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027C67-99FF-455D-9DF0-E3B9EB478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97" y="2052917"/>
            <a:ext cx="6562725" cy="32670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34ABB1-616B-4319-8DAE-F351030A7A78}"/>
              </a:ext>
            </a:extLst>
          </p:cNvPr>
          <p:cNvSpPr txBox="1"/>
          <p:nvPr/>
        </p:nvSpPr>
        <p:spPr>
          <a:xfrm>
            <a:off x="1293615" y="4596331"/>
            <a:ext cx="2758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Step3. convert into logarithmic space</a:t>
            </a:r>
          </a:p>
          <a:p>
            <a:r>
              <a:rPr lang="en-US" altLang="zh-CN" dirty="0"/>
              <a:t>(to reduce great skew)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B903A3-A197-4FFB-9D7B-F4BAEA71799E}"/>
              </a:ext>
            </a:extLst>
          </p:cNvPr>
          <p:cNvSpPr txBox="1"/>
          <p:nvPr/>
        </p:nvSpPr>
        <p:spPr>
          <a:xfrm>
            <a:off x="6174864" y="5519661"/>
            <a:ext cx="334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Step4. convert to lab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393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1528</TotalTime>
  <Words>934</Words>
  <Application>Microsoft Office PowerPoint</Application>
  <PresentationFormat>宽屏</PresentationFormat>
  <Paragraphs>221</Paragraphs>
  <Slides>25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等线</vt:lpstr>
      <vt:lpstr>宋体</vt:lpstr>
      <vt:lpstr>Arial</vt:lpstr>
      <vt:lpstr>Arial Rounded MT Bold</vt:lpstr>
      <vt:lpstr>Calibri</vt:lpstr>
      <vt:lpstr>Cambria Math</vt:lpstr>
      <vt:lpstr>Century Gothic</vt:lpstr>
      <vt:lpstr>Courier New</vt:lpstr>
      <vt:lpstr>Wingdings 3</vt:lpstr>
      <vt:lpstr>离子</vt:lpstr>
      <vt:lpstr>Colorization using similar image</vt:lpstr>
      <vt:lpstr>Agenda</vt:lpstr>
      <vt:lpstr>Introduction</vt:lpstr>
      <vt:lpstr>Algorithm – overview </vt:lpstr>
      <vt:lpstr>Algorithm – gray-scale images and color spaces</vt:lpstr>
      <vt:lpstr>Algorithm – gray-scale images and color spaces</vt:lpstr>
      <vt:lpstr>Algorithm – space conversion (RGB to lab)</vt:lpstr>
      <vt:lpstr>Algorithm – conversion method 1</vt:lpstr>
      <vt:lpstr>Algorithm – conversion method 1</vt:lpstr>
      <vt:lpstr>Algorithm – conversion method 2</vt:lpstr>
      <vt:lpstr>Algorithm – conversion method 2</vt:lpstr>
      <vt:lpstr>Algorithm – color processing</vt:lpstr>
      <vt:lpstr>Algorithm – space conversion (lab to RGB)</vt:lpstr>
      <vt:lpstr>Algorithm – space conversion (lab to RGB)</vt:lpstr>
      <vt:lpstr>Core codes</vt:lpstr>
      <vt:lpstr>PowerPoint 演示文稿</vt:lpstr>
      <vt:lpstr>PowerPoint 演示文稿</vt:lpstr>
      <vt:lpstr>Demonstration – video </vt:lpstr>
      <vt:lpstr>Demonstration – images</vt:lpstr>
      <vt:lpstr>Demonstration – images</vt:lpstr>
      <vt:lpstr>Demonstration – images</vt:lpstr>
      <vt:lpstr>Problem and possible solution</vt:lpstr>
      <vt:lpstr>Reference</vt:lpstr>
      <vt:lpstr>Reference – websites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Colorization using similar images</dc:title>
  <dc:creator>Shek Amber</dc:creator>
  <cp:lastModifiedBy>Shek Amber</cp:lastModifiedBy>
  <cp:revision>132</cp:revision>
  <dcterms:created xsi:type="dcterms:W3CDTF">2018-06-25T07:55:11Z</dcterms:created>
  <dcterms:modified xsi:type="dcterms:W3CDTF">2018-06-27T15:17:43Z</dcterms:modified>
</cp:coreProperties>
</file>